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16" r:id="rId5"/>
    <p:sldId id="340" r:id="rId6"/>
    <p:sldId id="504" r:id="rId7"/>
    <p:sldId id="345" r:id="rId8"/>
    <p:sldId id="346" r:id="rId9"/>
    <p:sldId id="496" r:id="rId10"/>
    <p:sldId id="491" r:id="rId11"/>
    <p:sldId id="492" r:id="rId12"/>
    <p:sldId id="497" r:id="rId13"/>
    <p:sldId id="499" r:id="rId14"/>
    <p:sldId id="500" r:id="rId15"/>
    <p:sldId id="498" r:id="rId16"/>
    <p:sldId id="501" r:id="rId17"/>
    <p:sldId id="502" r:id="rId18"/>
    <p:sldId id="503" r:id="rId19"/>
    <p:sldId id="493" r:id="rId20"/>
    <p:sldId id="494" r:id="rId21"/>
    <p:sldId id="457" r:id="rId22"/>
    <p:sldId id="458" r:id="rId23"/>
    <p:sldId id="459" r:id="rId24"/>
    <p:sldId id="460" r:id="rId25"/>
    <p:sldId id="461" r:id="rId26"/>
    <p:sldId id="463" r:id="rId27"/>
    <p:sldId id="462" r:id="rId28"/>
    <p:sldId id="464" r:id="rId29"/>
    <p:sldId id="465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5226" autoAdjust="0"/>
  </p:normalViewPr>
  <p:slideViewPr>
    <p:cSldViewPr snapToObjects="1" showGuides="1">
      <p:cViewPr varScale="1">
        <p:scale>
          <a:sx n="80" d="100"/>
          <a:sy n="80" d="100"/>
        </p:scale>
        <p:origin x="1550" y="120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2021-10-18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elastic-logo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elastic-logo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6" descr="Image result for Elastic search logo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6" descr="https://www.attuneww.com/wp-content/uploads/2018/07/Camund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11" y="153038"/>
            <a:ext cx="870685" cy="8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https://www.attuneww.com/wp-content/uploads/2018/07/Camund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11" y="153038"/>
            <a:ext cx="870685" cy="8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6" descr="https://www.attuneww.com/wp-content/uploads/2018/07/Camund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11" y="153038"/>
            <a:ext cx="870685" cy="8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6" descr="https://www.attuneww.com/wp-content/uploads/2018/07/Camund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11" y="153038"/>
            <a:ext cx="870685" cy="8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6" descr="https://www.attuneww.com/wp-content/uploads/2018/07/Camund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11" y="153038"/>
            <a:ext cx="870685" cy="8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6" descr="https://www.attuneww.com/wp-content/uploads/2018/07/Camunda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11" y="153038"/>
            <a:ext cx="870685" cy="8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4" name="Picture 6" descr="https://www.attuneww.com/wp-content/uploads/2018/07/Camunda.jp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11" y="153038"/>
            <a:ext cx="870685" cy="8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6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4519"/>
            <a:ext cx="7239000" cy="952282"/>
          </a:xfrm>
        </p:spPr>
        <p:txBody>
          <a:bodyPr/>
          <a:lstStyle/>
          <a:p>
            <a:r>
              <a:rPr lang="en-US" dirty="0"/>
              <a:t>Application Delivery Fundamentals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8848" y="4038600"/>
            <a:ext cx="4811323" cy="1233311"/>
          </a:xfrm>
        </p:spPr>
        <p:txBody>
          <a:bodyPr/>
          <a:lstStyle/>
          <a:p>
            <a:r>
              <a:rPr lang="en-US" dirty="0"/>
              <a:t>Parameswari </a:t>
            </a:r>
            <a:r>
              <a:rPr lang="en-US" dirty="0" err="1"/>
              <a:t>Ettiappan</a:t>
            </a:r>
            <a:endParaRPr lang="en-US" dirty="0"/>
          </a:p>
        </p:txBody>
      </p:sp>
      <p:sp>
        <p:nvSpPr>
          <p:cNvPr id="2" name="AutoShape 2" descr="Image result for ELK st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2" descr="camunda logoக்கான பட முடிவுகள்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camunda bpm logoக்கான பட முடிவுகள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5407025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49F586-4F25-442C-8AAC-DC994E4E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User Friendliness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77D1F11-30D9-4AA9-946D-75B65038FB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791495"/>
              </p:ext>
            </p:extLst>
          </p:nvPr>
        </p:nvGraphicFramePr>
        <p:xfrm>
          <a:off x="0" y="1524000"/>
          <a:ext cx="9109587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" name="Bitmap Image" r:id="rId3" imgW="8801280" imgH="4449960" progId="Paint.Picture">
                  <p:embed/>
                </p:oleObj>
              </mc:Choice>
              <mc:Fallback>
                <p:oleObj name="Bitmap Image" r:id="rId3" imgW="8801280" imgH="4449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524000"/>
                        <a:ext cx="9109587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1380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49F586-4F25-442C-8AAC-DC994E4E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User Friendliness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90B571-BCFA-4687-9A69-39C5FBC38FB3}"/>
              </a:ext>
            </a:extLst>
          </p:cNvPr>
          <p:cNvSpPr txBox="1">
            <a:spLocks noGrp="1"/>
          </p:cNvSpPr>
          <p:nvPr>
            <p:ph sz="quarter" idx="12"/>
          </p:nvPr>
        </p:nvSpPr>
        <p:spPr>
          <a:xfrm>
            <a:off x="457200" y="1381125"/>
            <a:ext cx="8228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PEGA BPM comes second place since this requires technical expertise to implement a solution.</a:t>
            </a:r>
          </a:p>
          <a:p>
            <a:r>
              <a:rPr lang="en-US" dirty="0"/>
              <a:t>Camunda is a developer-friendly tool and limited.</a:t>
            </a:r>
          </a:p>
          <a:p>
            <a:r>
              <a:rPr lang="en-US" dirty="0"/>
              <a:t> Java expertise comes in handy to design and develop an end-to-end enterprise solution.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78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8FBA0-5E6A-49DF-BECD-18B52F3F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Architecture/Developer/Designer perspective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B8D5DCC-EE02-4B9C-B241-18B182D6B6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717881"/>
              </p:ext>
            </p:extLst>
          </p:nvPr>
        </p:nvGraphicFramePr>
        <p:xfrm>
          <a:off x="76200" y="1418457"/>
          <a:ext cx="8991600" cy="524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" name="Bitmap Image" r:id="rId3" imgW="8862120" imgH="5996880" progId="Paint.Picture">
                  <p:embed/>
                </p:oleObj>
              </mc:Choice>
              <mc:Fallback>
                <p:oleObj name="Bitmap Image" r:id="rId3" imgW="8862120" imgH="5996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418457"/>
                        <a:ext cx="8991600" cy="524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86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0F2DD-FD4C-4759-A45B-64D9565AA38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Pega BPM, though it has extensive features provided, it requires individual expertise and multiple levels to manage a project. </a:t>
            </a:r>
          </a:p>
          <a:p>
            <a:r>
              <a:rPr lang="en-US" dirty="0"/>
              <a:t>It adds complexity which in turn needs a developer to invest more time in learning. </a:t>
            </a:r>
          </a:p>
          <a:p>
            <a:r>
              <a:rPr lang="en-US" dirty="0"/>
              <a:t>Developing PEGA BPM resources would be much costlier than Camunda.</a:t>
            </a:r>
          </a:p>
          <a:p>
            <a:r>
              <a:rPr lang="en-US" dirty="0"/>
              <a:t>Camunda would take 2nd place as compared to PEGA BPM.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08FBA0-5E6A-49DF-BECD-18B52F3F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Architecture/Developer/Designer perspective</a:t>
            </a:r>
          </a:p>
        </p:txBody>
      </p:sp>
    </p:spTree>
    <p:extLst>
      <p:ext uri="{BB962C8B-B14F-4D97-AF65-F5344CB8AC3E}">
        <p14:creationId xmlns:p14="http://schemas.microsoft.com/office/powerpoint/2010/main" val="335714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FA2C32-482A-4813-94F9-6D10D7D2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General Features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F7824C7-4D8E-4A7C-9FB6-33A63CB05E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683761"/>
              </p:ext>
            </p:extLst>
          </p:nvPr>
        </p:nvGraphicFramePr>
        <p:xfrm>
          <a:off x="7938" y="1219200"/>
          <a:ext cx="9128125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1" name="Bitmap Image" r:id="rId3" imgW="9128880" imgH="4915080" progId="Paint.Picture">
                  <p:embed/>
                </p:oleObj>
              </mc:Choice>
              <mc:Fallback>
                <p:oleObj name="Bitmap Image" r:id="rId3" imgW="9128880" imgH="4915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8" y="1219200"/>
                        <a:ext cx="9128125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3538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759877-42B7-4586-98F2-80B78998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Successful Investment in BPM Needs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5091D-FCE3-4A70-897D-91F455A48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366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41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833F95-9D03-43E3-A515-AEA450F088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24 Hour Fitness, </a:t>
            </a:r>
            <a:r>
              <a:rPr lang="en-IN" dirty="0" err="1"/>
              <a:t>Accruent</a:t>
            </a:r>
            <a:r>
              <a:rPr lang="en-IN" dirty="0"/>
              <a:t>, Allianz Indonesia, AT&amp;T Inc., Atlassian, CSS Insurance, Deutsche Telekom, Generali, </a:t>
            </a:r>
            <a:r>
              <a:rPr lang="en-IN" dirty="0" err="1"/>
              <a:t>Provinzial</a:t>
            </a:r>
            <a:r>
              <a:rPr lang="en-IN" dirty="0"/>
              <a:t> </a:t>
            </a:r>
            <a:r>
              <a:rPr lang="en-IN" dirty="0" err="1"/>
              <a:t>NordWest</a:t>
            </a:r>
            <a:r>
              <a:rPr lang="en-IN" dirty="0"/>
              <a:t> Insurance Services, Swisscom AG, U.S. Department of Veterans Affairs...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5D932-9392-45C9-AA1E-07EAE5AA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Sample Customers</a:t>
            </a:r>
          </a:p>
        </p:txBody>
      </p:sp>
    </p:spTree>
    <p:extLst>
      <p:ext uri="{BB962C8B-B14F-4D97-AF65-F5344CB8AC3E}">
        <p14:creationId xmlns:p14="http://schemas.microsoft.com/office/powerpoint/2010/main" val="1736435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833F95-9D03-43E3-A515-AEA450F088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State of Maine, ANZ, Coca-Cola, Department for Environment, Food &amp; Rural Affairs (DEFRA), ME, New South Wales, OptumRx, Texas Department of Transportation, UnitedHealthcare Medicare &amp; Retirement.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5D932-9392-45C9-AA1E-07EAE5AA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Pega Sample Customers</a:t>
            </a:r>
          </a:p>
        </p:txBody>
      </p:sp>
    </p:spTree>
    <p:extLst>
      <p:ext uri="{BB962C8B-B14F-4D97-AF65-F5344CB8AC3E}">
        <p14:creationId xmlns:p14="http://schemas.microsoft.com/office/powerpoint/2010/main" val="276451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EB98-2A7A-4205-90DC-A5265BFD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9E4B8-6DF1-4D62-B9EF-C59E907D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2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EB98-2A7A-4205-90DC-A5265BFD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ACE81-6F1F-44CE-897B-2401C0B96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5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9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BPMN</a:t>
            </a:r>
          </a:p>
          <a:p>
            <a:r>
              <a:rPr lang="en-IN" dirty="0"/>
              <a:t>DMN Training</a:t>
            </a:r>
          </a:p>
          <a:p>
            <a:r>
              <a:rPr lang="en-IN" dirty="0"/>
              <a:t>BPM &amp; Process Automation</a:t>
            </a:r>
          </a:p>
          <a:p>
            <a:r>
              <a:rPr lang="en-IN" dirty="0"/>
              <a:t>Process Engine</a:t>
            </a:r>
          </a:p>
          <a:p>
            <a:r>
              <a:rPr lang="en-IN" dirty="0"/>
              <a:t>Process Applications</a:t>
            </a:r>
          </a:p>
          <a:p>
            <a:r>
              <a:rPr lang="en-IN" dirty="0" err="1"/>
              <a:t>Camunda</a:t>
            </a:r>
            <a:r>
              <a:rPr lang="en-IN" dirty="0"/>
              <a:t> BPM and </a:t>
            </a:r>
            <a:r>
              <a:rPr lang="en-IN" dirty="0" err="1"/>
              <a:t>Microservices</a:t>
            </a:r>
            <a:endParaRPr lang="en-IN" dirty="0"/>
          </a:p>
          <a:p>
            <a:r>
              <a:rPr lang="en-IN" dirty="0"/>
              <a:t>Tools &amp; Infrastructure</a:t>
            </a:r>
          </a:p>
          <a:p>
            <a:r>
              <a:rPr lang="en-US" dirty="0"/>
              <a:t>Camunda BPM Docker / Open shift Deployment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82260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FD910-ECCE-4A4A-80CD-3B028DFE9D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194" y="2590800"/>
            <a:ext cx="8228013" cy="670326"/>
          </a:xfrm>
        </p:spPr>
        <p:txBody>
          <a:bodyPr/>
          <a:lstStyle/>
          <a:p>
            <a:pPr algn="ctr"/>
            <a:r>
              <a:rPr lang="en-IN" dirty="0"/>
              <a:t>Camunda BPM Run</a:t>
            </a:r>
          </a:p>
        </p:txBody>
      </p:sp>
    </p:spTree>
    <p:extLst>
      <p:ext uri="{BB962C8B-B14F-4D97-AF65-F5344CB8AC3E}">
        <p14:creationId xmlns:p14="http://schemas.microsoft.com/office/powerpoint/2010/main" val="1137073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02124-6A66-4DE7-BF00-CBDDC04D3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5" b="9630"/>
          <a:stretch/>
        </p:blipFill>
        <p:spPr>
          <a:xfrm>
            <a:off x="-3928" y="1524000"/>
            <a:ext cx="9144000" cy="44196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8C98499-C4C1-4020-A2DD-4874323B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Installation</a:t>
            </a:r>
          </a:p>
        </p:txBody>
      </p:sp>
    </p:spTree>
    <p:extLst>
      <p:ext uri="{BB962C8B-B14F-4D97-AF65-F5344CB8AC3E}">
        <p14:creationId xmlns:p14="http://schemas.microsoft.com/office/powerpoint/2010/main" val="3946647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C98499-C4C1-4020-A2DD-4874323B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Installation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19A5B-4B6F-4C0B-9CD9-B407B1EE3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" t="8631" r="644" b="4842"/>
          <a:stretch/>
        </p:blipFill>
        <p:spPr>
          <a:xfrm>
            <a:off x="76200" y="1905000"/>
            <a:ext cx="9001125" cy="45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2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2E4F0-8129-469E-A991-F2675F55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7F9FB84-93CB-4335-A731-081262EE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https://start.camunda.com/</a:t>
            </a:r>
          </a:p>
        </p:txBody>
      </p:sp>
    </p:spTree>
    <p:extLst>
      <p:ext uri="{BB962C8B-B14F-4D97-AF65-F5344CB8AC3E}">
        <p14:creationId xmlns:p14="http://schemas.microsoft.com/office/powerpoint/2010/main" val="3316129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2ADD78-3625-4DF5-A4AA-1FA718C5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Boot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C2DF9-CAF5-49C8-9E11-7FF071642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 b="8148"/>
          <a:stretch/>
        </p:blipFill>
        <p:spPr>
          <a:xfrm>
            <a:off x="-33779" y="16002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70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3A6939-A125-470B-846A-A3403027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Usage in Eclipse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96C53-646E-4B07-8504-91589421B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67" t="10000" r="15833" b="24814"/>
          <a:stretch/>
        </p:blipFill>
        <p:spPr>
          <a:xfrm>
            <a:off x="838200" y="1472411"/>
            <a:ext cx="7467600" cy="52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7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3A6939-A125-470B-846A-A3403027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Usage in Eclipse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3DC9B-4602-408E-8983-7ABCCDEBD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7038" r="20833" b="30740"/>
          <a:stretch/>
        </p:blipFill>
        <p:spPr>
          <a:xfrm>
            <a:off x="511312" y="1828800"/>
            <a:ext cx="8180908" cy="4908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452CD8-5B78-4237-BCB4-F427E02FB829}"/>
              </a:ext>
            </a:extLst>
          </p:cNvPr>
          <p:cNvSpPr txBox="1"/>
          <p:nvPr/>
        </p:nvSpPr>
        <p:spPr>
          <a:xfrm>
            <a:off x="838200" y="1371600"/>
            <a:ext cx="713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https://app.camunda.com/nexus/content/repositories/camunda-bpm/</a:t>
            </a:r>
          </a:p>
        </p:txBody>
      </p:sp>
    </p:spTree>
    <p:extLst>
      <p:ext uri="{BB962C8B-B14F-4D97-AF65-F5344CB8AC3E}">
        <p14:creationId xmlns:p14="http://schemas.microsoft.com/office/powerpoint/2010/main" val="138759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8E079-AE0C-4561-AFD1-C7C348CF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Process Management Platforms</a:t>
            </a:r>
          </a:p>
        </p:txBody>
      </p:sp>
      <p:pic>
        <p:nvPicPr>
          <p:cNvPr id="7172" name="Picture 4" descr="Comindware in Business Process Management Platforms">
            <a:extLst>
              <a:ext uri="{FF2B5EF4-FFF2-40B4-BE49-F238E27FC236}">
                <a16:creationId xmlns:a16="http://schemas.microsoft.com/office/drawing/2014/main" id="{922C9478-2B28-4EE0-99B0-675EF800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1752601"/>
            <a:ext cx="2739365" cy="39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intex in Business Process Management Platforms">
            <a:extLst>
              <a:ext uri="{FF2B5EF4-FFF2-40B4-BE49-F238E27FC236}">
                <a16:creationId xmlns:a16="http://schemas.microsoft.com/office/drawing/2014/main" id="{B1025050-5C72-46A6-AB99-4007345F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43448"/>
            <a:ext cx="3125038" cy="9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ppian in Business Process Management Platforms">
            <a:extLst>
              <a:ext uri="{FF2B5EF4-FFF2-40B4-BE49-F238E27FC236}">
                <a16:creationId xmlns:a16="http://schemas.microsoft.com/office/drawing/2014/main" id="{34EE817C-4188-4183-BB17-A190CA29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3768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Oracle in Business Process Management Platforms">
            <a:extLst>
              <a:ext uri="{FF2B5EF4-FFF2-40B4-BE49-F238E27FC236}">
                <a16:creationId xmlns:a16="http://schemas.microsoft.com/office/drawing/2014/main" id="{E8B3C4EA-4EB7-487D-93AF-C6CAD4DE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64" y="175260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Software AG in Business Process Management Platforms">
            <a:extLst>
              <a:ext uri="{FF2B5EF4-FFF2-40B4-BE49-F238E27FC236}">
                <a16:creationId xmlns:a16="http://schemas.microsoft.com/office/drawing/2014/main" id="{285287D7-2AAD-4EF1-969B-8603733A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95605"/>
            <a:ext cx="27051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BM in Business Process Management Platforms">
            <a:extLst>
              <a:ext uri="{FF2B5EF4-FFF2-40B4-BE49-F238E27FC236}">
                <a16:creationId xmlns:a16="http://schemas.microsoft.com/office/drawing/2014/main" id="{ADEC9913-200C-4E30-9E5F-4B94DFDD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63" y="4760716"/>
            <a:ext cx="1428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CF346-74D5-413A-9752-089B950C22DE}"/>
              </a:ext>
            </a:extLst>
          </p:cNvPr>
          <p:cNvSpPr txBox="1"/>
          <p:nvPr/>
        </p:nvSpPr>
        <p:spPr>
          <a:xfrm>
            <a:off x="2209800" y="5334000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 Pak Automation</a:t>
            </a:r>
          </a:p>
        </p:txBody>
      </p:sp>
      <p:pic>
        <p:nvPicPr>
          <p:cNvPr id="7184" name="Picture 16" descr="ProcessMaker in Business Process Management Platforms">
            <a:extLst>
              <a:ext uri="{FF2B5EF4-FFF2-40B4-BE49-F238E27FC236}">
                <a16:creationId xmlns:a16="http://schemas.microsoft.com/office/drawing/2014/main" id="{2F43962B-0E3E-4302-894B-BEABA2A5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674757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ProcessMaker in Business Process Management Platforms">
            <a:extLst>
              <a:ext uri="{FF2B5EF4-FFF2-40B4-BE49-F238E27FC236}">
                <a16:creationId xmlns:a16="http://schemas.microsoft.com/office/drawing/2014/main" id="{DF0CE186-B2C6-4CD4-8D05-2899481FC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5" y="2143450"/>
            <a:ext cx="1155037" cy="130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Bizagi in Business Process Management Platforms">
            <a:extLst>
              <a:ext uri="{FF2B5EF4-FFF2-40B4-BE49-F238E27FC236}">
                <a16:creationId xmlns:a16="http://schemas.microsoft.com/office/drawing/2014/main" id="{66EA4AF7-AFF4-4A67-8F2E-6CA6F365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788" y="3837686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77A00-D39C-4D2C-AFD4-94DFF63B8BA8}"/>
              </a:ext>
            </a:extLst>
          </p:cNvPr>
          <p:cNvSpPr txBox="1"/>
          <p:nvPr/>
        </p:nvSpPr>
        <p:spPr>
          <a:xfrm>
            <a:off x="5483414" y="54225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Bizagi</a:t>
            </a:r>
          </a:p>
        </p:txBody>
      </p:sp>
      <p:pic>
        <p:nvPicPr>
          <p:cNvPr id="7190" name="Picture 22" descr="XpertRule Software in Business Process Management Platforms">
            <a:extLst>
              <a:ext uri="{FF2B5EF4-FFF2-40B4-BE49-F238E27FC236}">
                <a16:creationId xmlns:a16="http://schemas.microsoft.com/office/drawing/2014/main" id="{F956C331-1C18-49DD-9C74-C148DE7A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14" y="3855588"/>
            <a:ext cx="1353386" cy="135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Bonitasoft in Business Process Management Platforms">
            <a:extLst>
              <a:ext uri="{FF2B5EF4-FFF2-40B4-BE49-F238E27FC236}">
                <a16:creationId xmlns:a16="http://schemas.microsoft.com/office/drawing/2014/main" id="{81F761F3-4F88-4CAD-9C69-99C2C96F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956124"/>
            <a:ext cx="2555887" cy="80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BizFlow in Business Process Management Platforms">
            <a:extLst>
              <a:ext uri="{FF2B5EF4-FFF2-40B4-BE49-F238E27FC236}">
                <a16:creationId xmlns:a16="http://schemas.microsoft.com/office/drawing/2014/main" id="{74B413FF-00E3-442A-83B1-A3ED7CDC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12" y="5996415"/>
            <a:ext cx="14287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OpenText in Business Process Management Platforms">
            <a:extLst>
              <a:ext uri="{FF2B5EF4-FFF2-40B4-BE49-F238E27FC236}">
                <a16:creationId xmlns:a16="http://schemas.microsoft.com/office/drawing/2014/main" id="{CB669860-E2CB-4E84-975E-AB5251A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21" y="1261644"/>
            <a:ext cx="1704543" cy="9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1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843" r="38828" b="-741"/>
          <a:stretch/>
        </p:blipFill>
        <p:spPr>
          <a:xfrm>
            <a:off x="1066800" y="1609725"/>
            <a:ext cx="6673280" cy="4780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5F656-D133-4E60-B045-7B034B15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 you already use Camunda?</a:t>
            </a:r>
          </a:p>
        </p:txBody>
      </p:sp>
    </p:spTree>
    <p:extLst>
      <p:ext uri="{BB962C8B-B14F-4D97-AF65-F5344CB8AC3E}">
        <p14:creationId xmlns:p14="http://schemas.microsoft.com/office/powerpoint/2010/main" val="58128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832" t="24062" r="10000" b="11277"/>
          <a:stretch/>
        </p:blipFill>
        <p:spPr>
          <a:xfrm>
            <a:off x="480085" y="1981200"/>
            <a:ext cx="7696200" cy="327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B32B1E-768C-4CE8-8854-DC97A208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you use Camunda?</a:t>
            </a:r>
          </a:p>
        </p:txBody>
      </p:sp>
    </p:spTree>
    <p:extLst>
      <p:ext uri="{BB962C8B-B14F-4D97-AF65-F5344CB8AC3E}">
        <p14:creationId xmlns:p14="http://schemas.microsoft.com/office/powerpoint/2010/main" val="345016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1375-6527-4AF3-9E43-B2CB2EC660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Camunda BPM platform is a flexible framework for workflow and process automation. </a:t>
            </a:r>
          </a:p>
          <a:p>
            <a:r>
              <a:rPr lang="en-US" dirty="0"/>
              <a:t>It has a core native BPMN 2.0 process engine that runs inside the Java Virtual Machine. </a:t>
            </a:r>
          </a:p>
          <a:p>
            <a:r>
              <a:rPr lang="en-US" dirty="0"/>
              <a:t>It can be embedded inside any Java application and any Runtime Container and does not require a lot of processing power.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346C0-98F0-49A6-8278-DF656426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</a:t>
            </a:r>
          </a:p>
        </p:txBody>
      </p:sp>
    </p:spTree>
    <p:extLst>
      <p:ext uri="{BB962C8B-B14F-4D97-AF65-F5344CB8AC3E}">
        <p14:creationId xmlns:p14="http://schemas.microsoft.com/office/powerpoint/2010/main" val="358244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698A4-F54E-413F-85B4-53F408E51A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Camunda Platform is a complete process automation tech stack with powerful execution engines for BPMN workflows and DMN decisions paired with essential applications for modeling, operations, and analytics.</a:t>
            </a:r>
          </a:p>
          <a:p>
            <a:r>
              <a:rPr lang="en-US" dirty="0"/>
              <a:t>With a clear vision to automate any process, anywhere, Camunda is reinventing process automation for the digital enterprise. </a:t>
            </a:r>
          </a:p>
          <a:p>
            <a:r>
              <a:rPr lang="en-US" dirty="0"/>
              <a:t>Featuring a developer-friendly, open-source approach, enterprises can use Camunda Platform to breakthrough technological, organizational, and infrastructure...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5454E-67C7-4387-A5EE-2529C46C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Overview</a:t>
            </a:r>
          </a:p>
        </p:txBody>
      </p:sp>
    </p:spTree>
    <p:extLst>
      <p:ext uri="{BB962C8B-B14F-4D97-AF65-F5344CB8AC3E}">
        <p14:creationId xmlns:p14="http://schemas.microsoft.com/office/powerpoint/2010/main" val="263881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698A4-F54E-413F-85B4-53F408E51A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Pega BPM is a low-code application platform. </a:t>
            </a:r>
          </a:p>
          <a:p>
            <a:r>
              <a:rPr lang="en-US" dirty="0"/>
              <a:t>It is a world-class Case Management and BPM tool trusted by many major business enterprises. </a:t>
            </a:r>
          </a:p>
          <a:p>
            <a:r>
              <a:rPr lang="en-US" dirty="0"/>
              <a:t>It provides an extensive number of features for diverse technical and business solutions. </a:t>
            </a:r>
          </a:p>
          <a:p>
            <a:r>
              <a:rPr lang="en-US" dirty="0"/>
              <a:t>The go-to-market (GTM) using Pega software is faster compared to traditional software development processes. </a:t>
            </a:r>
          </a:p>
          <a:p>
            <a:r>
              <a:rPr lang="en-US" dirty="0"/>
              <a:t>Pega Robotic Process Automation (RPA) plays a significant role to increase ROI.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5454E-67C7-4387-A5EE-2529C46C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Pega Overview</a:t>
            </a:r>
          </a:p>
        </p:txBody>
      </p:sp>
    </p:spTree>
    <p:extLst>
      <p:ext uri="{BB962C8B-B14F-4D97-AF65-F5344CB8AC3E}">
        <p14:creationId xmlns:p14="http://schemas.microsoft.com/office/powerpoint/2010/main" val="370394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8FBA0-5E6A-49DF-BECD-18B52F3F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Management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B0BA48-AF8B-457C-9A33-12197AAD72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65568"/>
              </p:ext>
            </p:extLst>
          </p:nvPr>
        </p:nvGraphicFramePr>
        <p:xfrm>
          <a:off x="61759" y="1371600"/>
          <a:ext cx="8861591" cy="376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" name="Bitmap Image" r:id="rId3" imgW="8381880" imgH="3413880" progId="Paint.Picture">
                  <p:embed/>
                </p:oleObj>
              </mc:Choice>
              <mc:Fallback>
                <p:oleObj name="Bitmap Image" r:id="rId3" imgW="8381880" imgH="3413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59" y="1371600"/>
                        <a:ext cx="8861591" cy="376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98CA97-735A-4456-849F-28C65DA27B3F}"/>
              </a:ext>
            </a:extLst>
          </p:cNvPr>
          <p:cNvSpPr txBox="1"/>
          <p:nvPr/>
        </p:nvSpPr>
        <p:spPr>
          <a:xfrm>
            <a:off x="191729" y="5172433"/>
            <a:ext cx="8647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Management feature is strongest in Pega BPM because it provides a seamless process to capture any new case types, design different stages, steps in each stage, design data model, design user interface, and test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Camunda requires a good level of technical expertise to implement a real enterprise business use case.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33936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14F291-B47C-48A1-B199-EBD0A7B4E780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14868</TotalTime>
  <Words>565</Words>
  <Application>Microsoft Office PowerPoint</Application>
  <PresentationFormat>On-screen Show (4:3)</PresentationFormat>
  <Paragraphs>60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Pencils_02_2012</vt:lpstr>
      <vt:lpstr>Bitmap Image</vt:lpstr>
      <vt:lpstr>PowerPoint Presentation</vt:lpstr>
      <vt:lpstr>Goals</vt:lpstr>
      <vt:lpstr>Business Process Management Platforms</vt:lpstr>
      <vt:lpstr>Do you already use Camunda?</vt:lpstr>
      <vt:lpstr>Why do you use Camunda?</vt:lpstr>
      <vt:lpstr>Camunda</vt:lpstr>
      <vt:lpstr>Camunda Overview</vt:lpstr>
      <vt:lpstr>Pega Overview</vt:lpstr>
      <vt:lpstr>Case Management</vt:lpstr>
      <vt:lpstr>Business User Friendliness</vt:lpstr>
      <vt:lpstr>Business User Friendliness</vt:lpstr>
      <vt:lpstr>Architecture/Developer/Designer perspective</vt:lpstr>
      <vt:lpstr>Architecture/Developer/Designer perspective</vt:lpstr>
      <vt:lpstr>General Features</vt:lpstr>
      <vt:lpstr>A Successful Investment in BPM Needs</vt:lpstr>
      <vt:lpstr>Camunda Sample Customers</vt:lpstr>
      <vt:lpstr>Pega Sample Customers</vt:lpstr>
      <vt:lpstr>Camunda</vt:lpstr>
      <vt:lpstr>Camunda</vt:lpstr>
      <vt:lpstr>PowerPoint Presentation</vt:lpstr>
      <vt:lpstr>Camunda Installation</vt:lpstr>
      <vt:lpstr>Camunda Installation</vt:lpstr>
      <vt:lpstr>https://start.camunda.com/</vt:lpstr>
      <vt:lpstr>Spring Boot Integration</vt:lpstr>
      <vt:lpstr>Usage in Eclipse IDE</vt:lpstr>
      <vt:lpstr>Usage in Eclipse IDE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2183</cp:revision>
  <dcterms:created xsi:type="dcterms:W3CDTF">2012-03-13T15:47:14Z</dcterms:created>
  <dcterms:modified xsi:type="dcterms:W3CDTF">2021-10-18T06:05:13Z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